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36576000" cy="4114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3712"/>
    <p:restoredTop sz="97026"/>
  </p:normalViewPr>
  <p:slideViewPr>
    <p:cSldViewPr snapToGrid="0" snapToObjects="1">
      <p:cViewPr varScale="1">
        <p:scale>
          <a:sx n="34" d="100"/>
          <a:sy n="34" d="100"/>
        </p:scale>
        <p:origin x="3224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6734178"/>
            <a:ext cx="31089600" cy="143256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21612228"/>
            <a:ext cx="27432000" cy="9934572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568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9476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2190750"/>
            <a:ext cx="7886700" cy="348710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2190750"/>
            <a:ext cx="23202900" cy="348710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899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729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10258437"/>
            <a:ext cx="31546800" cy="17116422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27536787"/>
            <a:ext cx="31546800" cy="9001122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244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10953750"/>
            <a:ext cx="15544800" cy="2610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10953750"/>
            <a:ext cx="15544800" cy="2610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1618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2190759"/>
            <a:ext cx="31546800" cy="795337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10086978"/>
            <a:ext cx="15473360" cy="4943472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5030450"/>
            <a:ext cx="15473360" cy="221075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10086978"/>
            <a:ext cx="15549564" cy="4943472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5030450"/>
            <a:ext cx="15549564" cy="221075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797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9823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764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2743200"/>
            <a:ext cx="11796712" cy="96012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5924559"/>
            <a:ext cx="18516600" cy="2924175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12344400"/>
            <a:ext cx="11796712" cy="22869528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22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2743200"/>
            <a:ext cx="11796712" cy="96012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5924559"/>
            <a:ext cx="18516600" cy="2924175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12344400"/>
            <a:ext cx="11796712" cy="22869528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78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2190759"/>
            <a:ext cx="31546800" cy="79533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10953750"/>
            <a:ext cx="31546800" cy="261080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38138109"/>
            <a:ext cx="8229600" cy="2190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1ADF36-2C25-B648-90FD-65F0050B500F}" type="datetimeFigureOut">
              <a:rPr lang="en-US" smtClean="0"/>
              <a:t>2/24/21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38138109"/>
            <a:ext cx="12344400" cy="2190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38138109"/>
            <a:ext cx="8229600" cy="21907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E8FBAF-F47B-D64E-852C-D8D37EE66F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94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2.jpg"/><Relationship Id="rId7" Type="http://schemas.openxmlformats.org/officeDocument/2006/relationships/image" Target="../media/image50.pn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EF7EDE0C-B869-5341-8954-693699089C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289" b="10611"/>
          <a:stretch/>
        </p:blipFill>
        <p:spPr>
          <a:xfrm>
            <a:off x="28461716" y="25037975"/>
            <a:ext cx="5809120" cy="5853577"/>
          </a:xfrm>
          <a:prstGeom prst="rect">
            <a:avLst/>
          </a:prstGeom>
        </p:spPr>
      </p:pic>
      <p:sp>
        <p:nvSpPr>
          <p:cNvPr id="50" name="Rectangle 49">
            <a:extLst>
              <a:ext uri="{FF2B5EF4-FFF2-40B4-BE49-F238E27FC236}">
                <a16:creationId xmlns:a16="http://schemas.microsoft.com/office/drawing/2014/main" id="{3BDA9285-E6E5-054B-B925-19961C9EEA2C}"/>
              </a:ext>
            </a:extLst>
          </p:cNvPr>
          <p:cNvSpPr/>
          <p:nvPr/>
        </p:nvSpPr>
        <p:spPr>
          <a:xfrm>
            <a:off x="-39758" y="-39757"/>
            <a:ext cx="36615757" cy="10257183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0393DB-7A67-A246-8DFA-53ECA12A3D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89635" y="1087512"/>
            <a:ext cx="3728801" cy="510101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233FAA-C8D0-5E4A-A8D5-5957CC8DBA26}"/>
              </a:ext>
            </a:extLst>
          </p:cNvPr>
          <p:cNvSpPr txBox="1"/>
          <p:nvPr/>
        </p:nvSpPr>
        <p:spPr>
          <a:xfrm>
            <a:off x="5614868" y="650671"/>
            <a:ext cx="2534626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/>
              <a:t> Elucidating the extent of pleiotropy in maize and its functional relevance towards trait prediction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E942FD-B8BB-E344-9721-A43747B603E1}"/>
              </a:ext>
            </a:extLst>
          </p:cNvPr>
          <p:cNvSpPr txBox="1"/>
          <p:nvPr/>
        </p:nvSpPr>
        <p:spPr>
          <a:xfrm>
            <a:off x="8321511" y="3898380"/>
            <a:ext cx="19932977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700" dirty="0"/>
              <a:t>Merritt Khaipho-Burch</a:t>
            </a:r>
            <a:r>
              <a:rPr lang="en-US" sz="4700" baseline="30000" dirty="0"/>
              <a:t>1</a:t>
            </a:r>
            <a:r>
              <a:rPr lang="en-US" sz="4700" dirty="0"/>
              <a:t>, Anju Giri</a:t>
            </a:r>
            <a:r>
              <a:rPr lang="en-US" sz="4700" baseline="30000" dirty="0"/>
              <a:t>2</a:t>
            </a:r>
            <a:r>
              <a:rPr lang="en-US" sz="4700" dirty="0"/>
              <a:t>, Guillaume Ramstein</a:t>
            </a:r>
            <a:r>
              <a:rPr lang="en-US" sz="4700" baseline="30000" dirty="0"/>
              <a:t>3</a:t>
            </a:r>
            <a:r>
              <a:rPr lang="en-US" sz="4700" dirty="0"/>
              <a:t>, Brandon Monier</a:t>
            </a:r>
            <a:r>
              <a:rPr lang="en-US" sz="4700" baseline="30000" dirty="0"/>
              <a:t>2</a:t>
            </a:r>
            <a:r>
              <a:rPr lang="en-US" sz="4700" dirty="0"/>
              <a:t>, M. </a:t>
            </a:r>
            <a:r>
              <a:rPr lang="en-US" sz="4700" dirty="0" err="1"/>
              <a:t>Cinta</a:t>
            </a:r>
            <a:r>
              <a:rPr lang="en-US" sz="4700" dirty="0"/>
              <a:t> Romay</a:t>
            </a:r>
            <a:r>
              <a:rPr lang="en-US" sz="4700" baseline="30000" dirty="0"/>
              <a:t>2</a:t>
            </a:r>
            <a:r>
              <a:rPr lang="en-US" sz="4700" dirty="0"/>
              <a:t>, Edward S. Buckler</a:t>
            </a:r>
            <a:r>
              <a:rPr lang="en-US" sz="4700" baseline="30000" dirty="0"/>
              <a:t>1,2,3</a:t>
            </a:r>
            <a:endParaRPr lang="en-US" sz="47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3FB731C-7386-E041-A646-C104F25052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9947" y="4795188"/>
            <a:ext cx="3164674" cy="21743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BE8921-C3E5-A644-B761-8C828A9BE9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713" y="978523"/>
            <a:ext cx="2979571" cy="299514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12749F7-F461-0648-BA6B-38E3A28D8A9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57246" y="1147684"/>
            <a:ext cx="2621464" cy="265681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13A787-9083-2245-8771-461DCE99276A}"/>
              </a:ext>
            </a:extLst>
          </p:cNvPr>
          <p:cNvSpPr txBox="1"/>
          <p:nvPr/>
        </p:nvSpPr>
        <p:spPr>
          <a:xfrm>
            <a:off x="6110964" y="5849970"/>
            <a:ext cx="2431431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/>
              <a:t>1</a:t>
            </a:r>
            <a:r>
              <a:rPr lang="en-US" sz="3200" dirty="0"/>
              <a:t> Section of Plant Breeding and Genetics, Cornell University, Ithaca, NY 14853; </a:t>
            </a:r>
            <a:r>
              <a:rPr lang="en-US" sz="3200" b="1" dirty="0"/>
              <a:t>2</a:t>
            </a:r>
            <a:r>
              <a:rPr lang="en-US" sz="3200" dirty="0"/>
              <a:t> Institute for Genomic Diversity, Cornell University, Ithaca, NY USA 14853; </a:t>
            </a:r>
            <a:r>
              <a:rPr lang="en-US" sz="3200" b="1" dirty="0"/>
              <a:t>3</a:t>
            </a:r>
            <a:r>
              <a:rPr lang="en-US" sz="3200" dirty="0"/>
              <a:t> Center for Quantitative Genetics and Genomics, Aarhus University, Aarhus, Denmark, 8000 Aarhus; </a:t>
            </a:r>
            <a:r>
              <a:rPr lang="en-US" sz="3200" b="1" dirty="0"/>
              <a:t>4</a:t>
            </a:r>
            <a:r>
              <a:rPr lang="en-US" sz="3200" dirty="0"/>
              <a:t> USDA-ARS; Ithaca, NY, USA 14853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7B68873-9A0D-B044-98B4-3AE0C8952ADD}"/>
                  </a:ext>
                </a:extLst>
              </p:cNvPr>
              <p:cNvSpPr txBox="1"/>
              <p:nvPr/>
            </p:nvSpPr>
            <p:spPr>
              <a:xfrm>
                <a:off x="1765648" y="21925571"/>
                <a:ext cx="11897765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4500" b="0" i="0" smtClean="0">
                          <a:latin typeface="Cambria Math" panose="02040503050406030204" pitchFamily="18" charset="0"/>
                        </a:rPr>
                        <m:t>Model</m:t>
                      </m:r>
                      <m:r>
                        <a:rPr lang="en-US" sz="4500" b="0" i="0" smtClean="0">
                          <a:latin typeface="Cambria Math" panose="02040503050406030204" pitchFamily="18" charset="0"/>
                        </a:rPr>
                        <m:t>:</m:t>
                      </m:r>
                    </m:oMath>
                  </m:oMathPara>
                </a14:m>
                <a:endParaRPr lang="en-US" sz="4500" b="0" i="0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US" sz="4500" b="0" i="0" smtClean="0">
                          <a:latin typeface="Cambria Math" panose="02040503050406030204" pitchFamily="18" charset="0"/>
                        </a:rPr>
                        <m:t>y</m:t>
                      </m:r>
                      <m:r>
                        <a:rPr lang="en-US" sz="4500" b="0" i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𝛽</m:t>
                      </m:r>
                      <m:r>
                        <a:rPr lang="en-US" sz="4500" b="0" i="1" baseline="-25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+3 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𝑔𝑙𝑜𝑏𝑎𝑙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𝑃𝐶</m:t>
                      </m:r>
                      <m:r>
                        <a:rPr lang="en-US" sz="4500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±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𝑤𝑖𝑛𝑑𝑜𝑤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𝑃𝐶𝑠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r>
                        <a:rPr lang="en-US" sz="45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𝑒</m:t>
                      </m:r>
                    </m:oMath>
                  </m:oMathPara>
                </a14:m>
                <a:endParaRPr lang="en-US" sz="4500" dirty="0"/>
              </a:p>
            </p:txBody>
          </p:sp>
        </mc:Choice>
        <mc:Fallback xmlns=""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7B68873-9A0D-B044-98B4-3AE0C8952A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65648" y="21925571"/>
                <a:ext cx="11897765" cy="1477328"/>
              </a:xfrm>
              <a:prstGeom prst="rect">
                <a:avLst/>
              </a:prstGeom>
              <a:blipFill>
                <a:blip r:embed="rId7"/>
                <a:stretch>
                  <a:fillRect b="-136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>
            <a:extLst>
              <a:ext uri="{FF2B5EF4-FFF2-40B4-BE49-F238E27FC236}">
                <a16:creationId xmlns:a16="http://schemas.microsoft.com/office/drawing/2014/main" id="{4D076C26-C461-7D4F-B79F-868A75B3A674}"/>
              </a:ext>
            </a:extLst>
          </p:cNvPr>
          <p:cNvSpPr txBox="1"/>
          <p:nvPr/>
        </p:nvSpPr>
        <p:spPr>
          <a:xfrm>
            <a:off x="936936" y="25063286"/>
            <a:ext cx="473264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rgbClr val="FF0000"/>
                </a:solidFill>
              </a:rPr>
              <a:t>p </a:t>
            </a:r>
            <a:r>
              <a:rPr lang="en-US" sz="3500" dirty="0"/>
              <a:t>shared SNPs between Ames and NAM/282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BA17DD-5163-5C43-A5DD-CF585996E4A5}"/>
              </a:ext>
            </a:extLst>
          </p:cNvPr>
          <p:cNvSpPr txBox="1"/>
          <p:nvPr/>
        </p:nvSpPr>
        <p:spPr>
          <a:xfrm>
            <a:off x="548259" y="26362493"/>
            <a:ext cx="121376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>
                <a:solidFill>
                  <a:srgbClr val="00B050"/>
                </a:solidFill>
              </a:rPr>
              <a:t>N</a:t>
            </a:r>
            <a:r>
              <a:rPr lang="en-US" sz="3500" dirty="0"/>
              <a:t> taxa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0B9DC90-1F3F-AD45-8A52-37F09F5334C1}"/>
                  </a:ext>
                </a:extLst>
              </p:cNvPr>
              <p:cNvSpPr txBox="1"/>
              <p:nvPr/>
            </p:nvSpPr>
            <p:spPr>
              <a:xfrm>
                <a:off x="1478302" y="26200460"/>
                <a:ext cx="4275311" cy="139692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US" sz="35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plcHide m:val="on"/>
                              <m:mcs>
                                <m:mc>
                                  <m:mcPr>
                                    <m:count m:val="5"/>
                                    <m:mcJc m:val="center"/>
                                  </m:mcPr>
                                </m:mc>
                              </m:mcs>
                              <m:ctrlPr>
                                <a:rPr lang="en-US" sz="3500" b="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n-US" sz="35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3500" b="0" i="1" baseline="-25000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3500" b="0" i="1" baseline="-2500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/>
                              <m:e>
                                <m:r>
                                  <a:rPr lang="en-US" sz="3500" i="1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/>
                              <m:e>
                                <m:r>
                                  <a:rPr lang="en-US" sz="35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3500" b="0" i="1" baseline="-25000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  <m:r>
                                  <a:rPr lang="en-US" sz="3500" b="0" i="1" baseline="-2500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5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/>
                              <m:e/>
                              <m:e/>
                              <m:e>
                                <m:r>
                                  <a:rPr lang="en-US" sz="35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a:rPr lang="en-US" sz="3500" b="0" i="1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3500" b="0" i="1" baseline="-25000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sz="3500" b="0" i="1" baseline="-2500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e>
                              <m:e/>
                              <m:e>
                                <m:r>
                                  <a:rPr lang="en-US" sz="3500" i="1">
                                    <a:latin typeface="Cambria Math" panose="02040503050406030204" pitchFamily="18" charset="0"/>
                                  </a:rPr>
                                  <m:t>…</m:t>
                                </m:r>
                              </m:e>
                              <m:e/>
                              <m:e>
                                <m:r>
                                  <a:rPr lang="en-US" sz="3500" b="0" i="1" smtClean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  <m:r>
                                  <a:rPr lang="en-US" sz="3500" b="0" i="1" baseline="-25000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</a:rPr>
                                  <m:t>𝑁</m:t>
                                </m:r>
                                <m:r>
                                  <a:rPr lang="en-US" sz="3500" b="0" i="1" baseline="-25000" smtClean="0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US" sz="3500" dirty="0"/>
              </a:p>
            </p:txBody>
          </p:sp>
        </mc:Choice>
        <mc:Fallback xmlns=""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0B9DC90-1F3F-AD45-8A52-37F09F5334C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78302" y="26200460"/>
                <a:ext cx="4275311" cy="1396921"/>
              </a:xfrm>
              <a:prstGeom prst="rect">
                <a:avLst/>
              </a:prstGeom>
              <a:blipFill>
                <a:blip r:embed="rId8"/>
                <a:stretch>
                  <a:fillRect t="-13636"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" name="TextBox 18">
            <a:extLst>
              <a:ext uri="{FF2B5EF4-FFF2-40B4-BE49-F238E27FC236}">
                <a16:creationId xmlns:a16="http://schemas.microsoft.com/office/drawing/2014/main" id="{0207B042-4CE6-9345-AC44-2F8D0B22814C}"/>
              </a:ext>
            </a:extLst>
          </p:cNvPr>
          <p:cNvSpPr txBox="1"/>
          <p:nvPr/>
        </p:nvSpPr>
        <p:spPr>
          <a:xfrm>
            <a:off x="8269161" y="26990818"/>
            <a:ext cx="118269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err="1"/>
              <a:t>Chrom</a:t>
            </a:r>
            <a:r>
              <a:rPr lang="en-US" sz="2500" dirty="0"/>
              <a:t> start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9E47742-10D1-5447-83A6-F7134BD1EFCF}"/>
              </a:ext>
            </a:extLst>
          </p:cNvPr>
          <p:cNvSpPr txBox="1"/>
          <p:nvPr/>
        </p:nvSpPr>
        <p:spPr>
          <a:xfrm>
            <a:off x="13499317" y="26957979"/>
            <a:ext cx="117122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err="1"/>
              <a:t>Chrom</a:t>
            </a:r>
            <a:r>
              <a:rPr lang="en-US" sz="2500" dirty="0"/>
              <a:t> end</a:t>
            </a:r>
          </a:p>
        </p:txBody>
      </p:sp>
      <p:sp>
        <p:nvSpPr>
          <p:cNvPr id="27" name="Right Brace 26">
            <a:extLst>
              <a:ext uri="{FF2B5EF4-FFF2-40B4-BE49-F238E27FC236}">
                <a16:creationId xmlns:a16="http://schemas.microsoft.com/office/drawing/2014/main" id="{9FE6226C-5AF3-3A47-BDEF-D7D44608516B}"/>
              </a:ext>
            </a:extLst>
          </p:cNvPr>
          <p:cNvSpPr/>
          <p:nvPr/>
        </p:nvSpPr>
        <p:spPr>
          <a:xfrm rot="16200000">
            <a:off x="9591701" y="25161858"/>
            <a:ext cx="283464" cy="2322576"/>
          </a:xfrm>
          <a:prstGeom prst="rightBrac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8" name="Right Brace 27">
            <a:extLst>
              <a:ext uri="{FF2B5EF4-FFF2-40B4-BE49-F238E27FC236}">
                <a16:creationId xmlns:a16="http://schemas.microsoft.com/office/drawing/2014/main" id="{CFB41257-CFCD-244B-858C-02E24C586EF0}"/>
              </a:ext>
            </a:extLst>
          </p:cNvPr>
          <p:cNvSpPr/>
          <p:nvPr/>
        </p:nvSpPr>
        <p:spPr>
          <a:xfrm rot="16200000">
            <a:off x="11646915" y="25520034"/>
            <a:ext cx="283430" cy="1630684"/>
          </a:xfrm>
          <a:prstGeom prst="rightBrac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29" name="Right Brace 28">
            <a:extLst>
              <a:ext uri="{FF2B5EF4-FFF2-40B4-BE49-F238E27FC236}">
                <a16:creationId xmlns:a16="http://schemas.microsoft.com/office/drawing/2014/main" id="{3FA651A1-29C1-4C47-BF5C-5E0350EDE7D4}"/>
              </a:ext>
            </a:extLst>
          </p:cNvPr>
          <p:cNvSpPr/>
          <p:nvPr/>
        </p:nvSpPr>
        <p:spPr>
          <a:xfrm rot="16200000">
            <a:off x="13373026" y="25520051"/>
            <a:ext cx="283464" cy="1630682"/>
          </a:xfrm>
          <a:prstGeom prst="rightBrace">
            <a:avLst/>
          </a:prstGeom>
          <a:ln w="7620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sz="150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380737D-BA79-5248-BE51-8A1E47243D11}"/>
              </a:ext>
            </a:extLst>
          </p:cNvPr>
          <p:cNvSpPr txBox="1"/>
          <p:nvPr/>
        </p:nvSpPr>
        <p:spPr>
          <a:xfrm>
            <a:off x="5549482" y="25717995"/>
            <a:ext cx="27589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/>
              <a:t>Break genome into </a:t>
            </a:r>
          </a:p>
          <a:p>
            <a:pPr algn="ctr"/>
            <a:r>
              <a:rPr lang="en-US" sz="3500" dirty="0">
                <a:solidFill>
                  <a:srgbClr val="0070C0"/>
                </a:solidFill>
              </a:rPr>
              <a:t>360 gene windows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A55EAD26-D2A8-F848-8156-B241642244F9}"/>
              </a:ext>
            </a:extLst>
          </p:cNvPr>
          <p:cNvCxnSpPr>
            <a:cxnSpLocks/>
          </p:cNvCxnSpPr>
          <p:nvPr/>
        </p:nvCxnSpPr>
        <p:spPr>
          <a:xfrm>
            <a:off x="5774125" y="26872868"/>
            <a:ext cx="254738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DCC0927-931C-034A-A6F0-4A0A07201281}"/>
                  </a:ext>
                </a:extLst>
              </p:cNvPr>
              <p:cNvSpPr txBox="1"/>
              <p:nvPr/>
            </p:nvSpPr>
            <p:spPr>
              <a:xfrm>
                <a:off x="8785967" y="25356714"/>
                <a:ext cx="1896493" cy="7184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3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⋯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⋮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⋱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⋮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⋯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mr>
                              </m:m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DCC0927-931C-034A-A6F0-4A0A072012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85967" y="25356714"/>
                <a:ext cx="1896493" cy="718402"/>
              </a:xfrm>
              <a:prstGeom prst="rect">
                <a:avLst/>
              </a:prstGeom>
              <a:blipFill>
                <a:blip r:embed="rId9"/>
                <a:stretch>
                  <a:fillRect b="-140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>
            <a:extLst>
              <a:ext uri="{FF2B5EF4-FFF2-40B4-BE49-F238E27FC236}">
                <a16:creationId xmlns:a16="http://schemas.microsoft.com/office/drawing/2014/main" id="{92ECB452-5D4B-5B4E-9718-2373FD3B6836}"/>
              </a:ext>
            </a:extLst>
          </p:cNvPr>
          <p:cNvSpPr txBox="1"/>
          <p:nvPr/>
        </p:nvSpPr>
        <p:spPr>
          <a:xfrm>
            <a:off x="9212512" y="24787046"/>
            <a:ext cx="10434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PCA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6FBC1231-A93F-2B43-983A-955451EC6000}"/>
                  </a:ext>
                </a:extLst>
              </p:cNvPr>
              <p:cNvSpPr txBox="1"/>
              <p:nvPr/>
            </p:nvSpPr>
            <p:spPr>
              <a:xfrm>
                <a:off x="12529732" y="25371482"/>
                <a:ext cx="1970053" cy="7184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3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⋯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⋮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⋱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⋮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⋯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mr>
                              </m:m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6FBC1231-A93F-2B43-983A-955451EC60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529732" y="25371482"/>
                <a:ext cx="1970053" cy="718402"/>
              </a:xfrm>
              <a:prstGeom prst="rect">
                <a:avLst/>
              </a:prstGeom>
              <a:blipFill>
                <a:blip r:embed="rId10"/>
                <a:stretch>
                  <a:fillRect b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5" name="TextBox 34">
            <a:extLst>
              <a:ext uri="{FF2B5EF4-FFF2-40B4-BE49-F238E27FC236}">
                <a16:creationId xmlns:a16="http://schemas.microsoft.com/office/drawing/2014/main" id="{FE967DFD-1CB6-A942-94C9-9C4C495BDE09}"/>
              </a:ext>
            </a:extLst>
          </p:cNvPr>
          <p:cNvSpPr txBox="1"/>
          <p:nvPr/>
        </p:nvSpPr>
        <p:spPr>
          <a:xfrm>
            <a:off x="12993057" y="24787046"/>
            <a:ext cx="10434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PCA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D760879-CB41-8144-B912-48D9BDA984F7}"/>
                  </a:ext>
                </a:extLst>
              </p:cNvPr>
              <p:cNvSpPr txBox="1"/>
              <p:nvPr/>
            </p:nvSpPr>
            <p:spPr>
              <a:xfrm>
                <a:off x="10848502" y="25372877"/>
                <a:ext cx="1880257" cy="71840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3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⋯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⋮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⋱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⋮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⋯</m:t>
                                    </m:r>
                                  </m:e>
                                  <m:e>
                                    <m:r>
                                      <a:rPr lang="en-US" i="1">
                                        <a:latin typeface="Cambria Math" panose="02040503050406030204" pitchFamily="18" charset="0"/>
                                      </a:rPr>
                                      <m:t>𝑥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𝑁</m:t>
                                    </m:r>
                                    <m:r>
                                      <a:rPr lang="en-US" i="1" baseline="-25000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</a:rPr>
                                      <m:t>𝑝</m:t>
                                    </m:r>
                                  </m:e>
                                </m:mr>
                              </m:m>
                            </m:e>
                          </m:d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9D760879-CB41-8144-B912-48D9BDA984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48502" y="25372877"/>
                <a:ext cx="1880257" cy="718402"/>
              </a:xfrm>
              <a:prstGeom prst="rect">
                <a:avLst/>
              </a:prstGeom>
              <a:blipFill>
                <a:blip r:embed="rId11"/>
                <a:stretch>
                  <a:fillRect b="-1206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7" name="TextBox 36">
            <a:extLst>
              <a:ext uri="{FF2B5EF4-FFF2-40B4-BE49-F238E27FC236}">
                <a16:creationId xmlns:a16="http://schemas.microsoft.com/office/drawing/2014/main" id="{2F7C5917-A12F-9C4C-BE7B-C4A09E22308E}"/>
              </a:ext>
            </a:extLst>
          </p:cNvPr>
          <p:cNvSpPr txBox="1"/>
          <p:nvPr/>
        </p:nvSpPr>
        <p:spPr>
          <a:xfrm>
            <a:off x="11266929" y="24787046"/>
            <a:ext cx="104340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PCA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8EE4B2F9-9B70-6440-B904-DC0F3B1D0CA7}"/>
              </a:ext>
            </a:extLst>
          </p:cNvPr>
          <p:cNvSpPr txBox="1"/>
          <p:nvPr/>
        </p:nvSpPr>
        <p:spPr>
          <a:xfrm>
            <a:off x="7242567" y="29138640"/>
            <a:ext cx="2985290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/>
              <a:t>Map Ames PCs to NAM/282 population 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C784FE9-573C-F641-8BFC-3896DDDE69BD}"/>
              </a:ext>
            </a:extLst>
          </p:cNvPr>
          <p:cNvSpPr txBox="1"/>
          <p:nvPr/>
        </p:nvSpPr>
        <p:spPr>
          <a:xfrm>
            <a:off x="859647" y="28869336"/>
            <a:ext cx="372569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/>
              <a:t>Capture enough PCs to explain equal amount of variance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BCCD4331-5CDB-1B4B-AFD5-959906AEED9D}"/>
              </a:ext>
            </a:extLst>
          </p:cNvPr>
          <p:cNvCxnSpPr>
            <a:cxnSpLocks/>
          </p:cNvCxnSpPr>
          <p:nvPr/>
        </p:nvCxnSpPr>
        <p:spPr>
          <a:xfrm>
            <a:off x="11671929" y="27626515"/>
            <a:ext cx="1446" cy="756262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36577809-D581-D945-92B4-0FC7FC12635E}"/>
              </a:ext>
            </a:extLst>
          </p:cNvPr>
          <p:cNvCxnSpPr>
            <a:cxnSpLocks/>
          </p:cNvCxnSpPr>
          <p:nvPr/>
        </p:nvCxnSpPr>
        <p:spPr>
          <a:xfrm flipH="1">
            <a:off x="2878256" y="28363859"/>
            <a:ext cx="8820344" cy="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F9D4BCF-561F-7542-BE21-F6D49A83B805}"/>
              </a:ext>
            </a:extLst>
          </p:cNvPr>
          <p:cNvCxnSpPr>
            <a:cxnSpLocks/>
          </p:cNvCxnSpPr>
          <p:nvPr/>
        </p:nvCxnSpPr>
        <p:spPr>
          <a:xfrm>
            <a:off x="2870749" y="28350534"/>
            <a:ext cx="9168" cy="571553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40BD3F2-9445-F740-96BC-8734DFAED085}"/>
              </a:ext>
            </a:extLst>
          </p:cNvPr>
          <p:cNvCxnSpPr>
            <a:cxnSpLocks/>
          </p:cNvCxnSpPr>
          <p:nvPr/>
        </p:nvCxnSpPr>
        <p:spPr>
          <a:xfrm>
            <a:off x="4815151" y="29992720"/>
            <a:ext cx="2197606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9FA48904-B761-564A-AAC2-93D75CE5D185}"/>
              </a:ext>
            </a:extLst>
          </p:cNvPr>
          <p:cNvCxnSpPr>
            <a:cxnSpLocks/>
          </p:cNvCxnSpPr>
          <p:nvPr/>
        </p:nvCxnSpPr>
        <p:spPr>
          <a:xfrm>
            <a:off x="10457667" y="29992720"/>
            <a:ext cx="1899772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27173E33-645B-6D4B-A496-878A6BD5629D}"/>
              </a:ext>
            </a:extLst>
          </p:cNvPr>
          <p:cNvSpPr txBox="1"/>
          <p:nvPr/>
        </p:nvSpPr>
        <p:spPr>
          <a:xfrm>
            <a:off x="10224164" y="29234376"/>
            <a:ext cx="2316543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500" dirty="0"/>
              <a:t>Map traits</a:t>
            </a:r>
            <a:endParaRPr lang="en-US" sz="3500" dirty="0">
              <a:solidFill>
                <a:srgbClr val="0070C0"/>
              </a:solidFill>
            </a:endParaRP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3E754B62-83F7-6E4B-8A70-1B87E2B9F5E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2587250" y="29065160"/>
            <a:ext cx="1605082" cy="1855121"/>
          </a:xfrm>
          <a:prstGeom prst="rect">
            <a:avLst/>
          </a:prstGeom>
        </p:spPr>
      </p:pic>
      <p:sp>
        <p:nvSpPr>
          <p:cNvPr id="49" name="TextBox 48">
            <a:extLst>
              <a:ext uri="{FF2B5EF4-FFF2-40B4-BE49-F238E27FC236}">
                <a16:creationId xmlns:a16="http://schemas.microsoft.com/office/drawing/2014/main" id="{37E38AB4-6461-A941-9119-46CB79EC250E}"/>
              </a:ext>
            </a:extLst>
          </p:cNvPr>
          <p:cNvSpPr txBox="1"/>
          <p:nvPr/>
        </p:nvSpPr>
        <p:spPr>
          <a:xfrm>
            <a:off x="565725" y="7837147"/>
            <a:ext cx="35493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900" b="1" dirty="0"/>
              <a:t>Hypothesis: </a:t>
            </a:r>
            <a:r>
              <a:rPr lang="en-US" sz="6900" dirty="0"/>
              <a:t>Due to the shared genetic architecture of traits across maize populations, pleiotropy is common &amp; widespread among quantitative traits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F71B35C-E172-2A47-A4BD-F35A82E29E10}"/>
              </a:ext>
            </a:extLst>
          </p:cNvPr>
          <p:cNvSpPr txBox="1"/>
          <p:nvPr/>
        </p:nvSpPr>
        <p:spPr>
          <a:xfrm>
            <a:off x="5607066" y="11065777"/>
            <a:ext cx="400564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000" b="1" dirty="0"/>
              <a:t>Methods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0515669-4BB8-7A41-849B-7F1699BFE723}"/>
              </a:ext>
            </a:extLst>
          </p:cNvPr>
          <p:cNvSpPr txBox="1"/>
          <p:nvPr/>
        </p:nvSpPr>
        <p:spPr>
          <a:xfrm>
            <a:off x="24063437" y="11196130"/>
            <a:ext cx="36053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/>
              <a:t>Results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67D278C-3980-5847-832F-D46EF3C9E6AC}"/>
              </a:ext>
            </a:extLst>
          </p:cNvPr>
          <p:cNvSpPr txBox="1"/>
          <p:nvPr/>
        </p:nvSpPr>
        <p:spPr>
          <a:xfrm>
            <a:off x="3889402" y="20209327"/>
            <a:ext cx="7440977" cy="113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Association Mapping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C0A331F0-FEC4-9E4A-AC6C-B63902503071}"/>
              </a:ext>
            </a:extLst>
          </p:cNvPr>
          <p:cNvSpPr txBox="1"/>
          <p:nvPr/>
        </p:nvSpPr>
        <p:spPr>
          <a:xfrm>
            <a:off x="3889402" y="31265334"/>
            <a:ext cx="7440977" cy="113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Pleiotropy Estimation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5AC106F8-5A1F-BD41-994B-0895C7D1BF33}"/>
              </a:ext>
            </a:extLst>
          </p:cNvPr>
          <p:cNvSpPr txBox="1"/>
          <p:nvPr/>
        </p:nvSpPr>
        <p:spPr>
          <a:xfrm>
            <a:off x="3889402" y="13018325"/>
            <a:ext cx="7440977" cy="113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5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Phenotypes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C8847B6D-1CFA-D042-BE02-F528FB9FA36D}"/>
              </a:ext>
            </a:extLst>
          </p:cNvPr>
          <p:cNvCxnSpPr>
            <a:cxnSpLocks/>
          </p:cNvCxnSpPr>
          <p:nvPr/>
        </p:nvCxnSpPr>
        <p:spPr>
          <a:xfrm>
            <a:off x="500430" y="10810459"/>
            <a:ext cx="14218920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C0560484-7DB2-6A40-9B43-5649ABE0B177}"/>
              </a:ext>
            </a:extLst>
          </p:cNvPr>
          <p:cNvCxnSpPr>
            <a:cxnSpLocks/>
          </p:cNvCxnSpPr>
          <p:nvPr/>
        </p:nvCxnSpPr>
        <p:spPr>
          <a:xfrm>
            <a:off x="15673048" y="10810459"/>
            <a:ext cx="2038611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0E13DA90-724D-7748-BD71-54EA431D7FCB}"/>
              </a:ext>
            </a:extLst>
          </p:cNvPr>
          <p:cNvCxnSpPr>
            <a:cxnSpLocks/>
          </p:cNvCxnSpPr>
          <p:nvPr/>
        </p:nvCxnSpPr>
        <p:spPr>
          <a:xfrm flipV="1">
            <a:off x="422713" y="40597949"/>
            <a:ext cx="14296637" cy="17465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2BFF29F3-8B18-EF40-8495-8B3FA2929D7C}"/>
              </a:ext>
            </a:extLst>
          </p:cNvPr>
          <p:cNvCxnSpPr>
            <a:cxnSpLocks/>
          </p:cNvCxnSpPr>
          <p:nvPr/>
        </p:nvCxnSpPr>
        <p:spPr>
          <a:xfrm>
            <a:off x="15673048" y="40615414"/>
            <a:ext cx="2038611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77C6EADE-9496-FE4F-83F4-6150804981B7}"/>
              </a:ext>
            </a:extLst>
          </p:cNvPr>
          <p:cNvCxnSpPr>
            <a:cxnSpLocks/>
          </p:cNvCxnSpPr>
          <p:nvPr/>
        </p:nvCxnSpPr>
        <p:spPr>
          <a:xfrm>
            <a:off x="524410" y="10810459"/>
            <a:ext cx="0" cy="297710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10A1AB6-3306-D24A-9E26-D866A59C6E5E}"/>
              </a:ext>
            </a:extLst>
          </p:cNvPr>
          <p:cNvCxnSpPr>
            <a:cxnSpLocks/>
          </p:cNvCxnSpPr>
          <p:nvPr/>
        </p:nvCxnSpPr>
        <p:spPr>
          <a:xfrm>
            <a:off x="14686873" y="10843586"/>
            <a:ext cx="0" cy="2977101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3835C09B-2306-F843-B670-DA697C7BEF94}"/>
              </a:ext>
            </a:extLst>
          </p:cNvPr>
          <p:cNvCxnSpPr>
            <a:cxnSpLocks/>
          </p:cNvCxnSpPr>
          <p:nvPr/>
        </p:nvCxnSpPr>
        <p:spPr>
          <a:xfrm>
            <a:off x="15710585" y="10843587"/>
            <a:ext cx="0" cy="219456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39BEB7B7-D130-8346-A247-D6DC3182B0DF}"/>
              </a:ext>
            </a:extLst>
          </p:cNvPr>
          <p:cNvCxnSpPr>
            <a:cxnSpLocks/>
          </p:cNvCxnSpPr>
          <p:nvPr/>
        </p:nvCxnSpPr>
        <p:spPr>
          <a:xfrm>
            <a:off x="36042830" y="10790193"/>
            <a:ext cx="0" cy="2194560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B1DBBC8-6FD5-F84C-AE10-FDC6598898D5}"/>
              </a:ext>
            </a:extLst>
          </p:cNvPr>
          <p:cNvSpPr txBox="1"/>
          <p:nvPr/>
        </p:nvSpPr>
        <p:spPr>
          <a:xfrm>
            <a:off x="858396" y="16245355"/>
            <a:ext cx="160011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DNA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9B987EB-2EE8-3C48-A97A-4CE839BB574F}"/>
              </a:ext>
            </a:extLst>
          </p:cNvPr>
          <p:cNvSpPr txBox="1"/>
          <p:nvPr/>
        </p:nvSpPr>
        <p:spPr>
          <a:xfrm>
            <a:off x="6914298" y="16245355"/>
            <a:ext cx="24563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Protein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BF2D8A8-706A-0B48-80B0-A623D334E07C}"/>
              </a:ext>
            </a:extLst>
          </p:cNvPr>
          <p:cNvSpPr txBox="1"/>
          <p:nvPr/>
        </p:nvSpPr>
        <p:spPr>
          <a:xfrm>
            <a:off x="3904816" y="16245355"/>
            <a:ext cx="15456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RNA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6FF5774C-2E79-A843-A999-A847D0D53EB4}"/>
              </a:ext>
            </a:extLst>
          </p:cNvPr>
          <p:cNvSpPr txBox="1"/>
          <p:nvPr/>
        </p:nvSpPr>
        <p:spPr>
          <a:xfrm>
            <a:off x="10825696" y="16245355"/>
            <a:ext cx="363343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Metabolite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EE1847B7-5BEB-AE45-AD98-6E8EBEBE8F44}"/>
              </a:ext>
            </a:extLst>
          </p:cNvPr>
          <p:cNvSpPr/>
          <p:nvPr/>
        </p:nvSpPr>
        <p:spPr>
          <a:xfrm>
            <a:off x="2659442" y="16488010"/>
            <a:ext cx="1053228" cy="53035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ight Arrow 66">
            <a:extLst>
              <a:ext uri="{FF2B5EF4-FFF2-40B4-BE49-F238E27FC236}">
                <a16:creationId xmlns:a16="http://schemas.microsoft.com/office/drawing/2014/main" id="{795B5399-8B19-F943-857B-C706A4D5AE09}"/>
              </a:ext>
            </a:extLst>
          </p:cNvPr>
          <p:cNvSpPr/>
          <p:nvPr/>
        </p:nvSpPr>
        <p:spPr>
          <a:xfrm>
            <a:off x="5660142" y="16488010"/>
            <a:ext cx="1053228" cy="53035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ight Arrow 67">
            <a:extLst>
              <a:ext uri="{FF2B5EF4-FFF2-40B4-BE49-F238E27FC236}">
                <a16:creationId xmlns:a16="http://schemas.microsoft.com/office/drawing/2014/main" id="{B75D6D20-2E62-294E-9190-A3C7D1DF5509}"/>
              </a:ext>
            </a:extLst>
          </p:cNvPr>
          <p:cNvSpPr/>
          <p:nvPr/>
        </p:nvSpPr>
        <p:spPr>
          <a:xfrm>
            <a:off x="9571539" y="16488010"/>
            <a:ext cx="1053228" cy="53035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E0763808-0DCD-A94C-847B-3657FC42DBF8}"/>
              </a:ext>
            </a:extLst>
          </p:cNvPr>
          <p:cNvSpPr txBox="1"/>
          <p:nvPr/>
        </p:nvSpPr>
        <p:spPr>
          <a:xfrm>
            <a:off x="6852224" y="18290405"/>
            <a:ext cx="167866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Field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ABA1219-46ED-C44A-8731-6828E811C280}"/>
              </a:ext>
            </a:extLst>
          </p:cNvPr>
          <p:cNvSpPr txBox="1"/>
          <p:nvPr/>
        </p:nvSpPr>
        <p:spPr>
          <a:xfrm>
            <a:off x="565725" y="17193651"/>
            <a:ext cx="244810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300" b="1" dirty="0">
                <a:solidFill>
                  <a:schemeClr val="accent1">
                    <a:lumMod val="75000"/>
                  </a:schemeClr>
                </a:solidFill>
              </a:rPr>
              <a:t>26 million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A850EC0E-0A3D-224C-821C-5275D54813F6}"/>
              </a:ext>
            </a:extLst>
          </p:cNvPr>
          <p:cNvSpPr txBox="1"/>
          <p:nvPr/>
        </p:nvSpPr>
        <p:spPr>
          <a:xfrm>
            <a:off x="3347816" y="17202074"/>
            <a:ext cx="2821606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300" b="1" dirty="0">
                <a:solidFill>
                  <a:schemeClr val="accent1">
                    <a:lumMod val="75000"/>
                  </a:schemeClr>
                </a:solidFill>
              </a:rPr>
              <a:t>n = 250,000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D8C8DD1-3BBB-A941-9321-43DBAFEA3283}"/>
              </a:ext>
            </a:extLst>
          </p:cNvPr>
          <p:cNvSpPr txBox="1"/>
          <p:nvPr/>
        </p:nvSpPr>
        <p:spPr>
          <a:xfrm>
            <a:off x="11349906" y="17202074"/>
            <a:ext cx="2263761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300" b="1" dirty="0">
                <a:solidFill>
                  <a:schemeClr val="accent1">
                    <a:lumMod val="75000"/>
                  </a:schemeClr>
                </a:solidFill>
              </a:rPr>
              <a:t>n = 3,200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EDE88A0-7FBF-F84B-89A2-974BEBCBF049}"/>
              </a:ext>
            </a:extLst>
          </p:cNvPr>
          <p:cNvSpPr txBox="1"/>
          <p:nvPr/>
        </p:nvSpPr>
        <p:spPr>
          <a:xfrm>
            <a:off x="702620" y="14483734"/>
            <a:ext cx="137217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Counts of previously published phenotypes in NAM and the Goodman Association Panel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CACC75C1-1B9F-9D41-A268-2C8090C49A4D}"/>
              </a:ext>
            </a:extLst>
          </p:cNvPr>
          <p:cNvSpPr txBox="1"/>
          <p:nvPr/>
        </p:nvSpPr>
        <p:spPr>
          <a:xfrm>
            <a:off x="6768066" y="19156648"/>
            <a:ext cx="2116285" cy="7540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300" b="1" dirty="0">
                <a:solidFill>
                  <a:schemeClr val="accent1">
                    <a:lumMod val="75000"/>
                  </a:schemeClr>
                </a:solidFill>
              </a:rPr>
              <a:t>n = ~400</a:t>
            </a: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7D3D794F-5F28-A24B-A764-30F98685594F}"/>
              </a:ext>
            </a:extLst>
          </p:cNvPr>
          <p:cNvSpPr/>
          <p:nvPr/>
        </p:nvSpPr>
        <p:spPr>
          <a:xfrm rot="5400000">
            <a:off x="12279268" y="18251377"/>
            <a:ext cx="731520" cy="26517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ight Arrow 93">
            <a:extLst>
              <a:ext uri="{FF2B5EF4-FFF2-40B4-BE49-F238E27FC236}">
                <a16:creationId xmlns:a16="http://schemas.microsoft.com/office/drawing/2014/main" id="{56EF5A90-D766-3446-AA35-F104AA24B047}"/>
              </a:ext>
            </a:extLst>
          </p:cNvPr>
          <p:cNvSpPr/>
          <p:nvPr/>
        </p:nvSpPr>
        <p:spPr>
          <a:xfrm rot="10800000">
            <a:off x="8814816" y="18525080"/>
            <a:ext cx="3981618" cy="530352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06082CE6-3353-104F-AFDF-7D09532904CF}"/>
              </a:ext>
            </a:extLst>
          </p:cNvPr>
          <p:cNvCxnSpPr>
            <a:cxnSpLocks/>
          </p:cNvCxnSpPr>
          <p:nvPr/>
        </p:nvCxnSpPr>
        <p:spPr>
          <a:xfrm>
            <a:off x="10495356" y="23604067"/>
            <a:ext cx="0" cy="707216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D70FAAF-47A5-BE41-B402-422BF108C15A}"/>
              </a:ext>
            </a:extLst>
          </p:cNvPr>
          <p:cNvCxnSpPr>
            <a:cxnSpLocks/>
          </p:cNvCxnSpPr>
          <p:nvPr/>
        </p:nvCxnSpPr>
        <p:spPr>
          <a:xfrm flipH="1" flipV="1">
            <a:off x="3438462" y="24287795"/>
            <a:ext cx="7082118" cy="4570"/>
          </a:xfrm>
          <a:prstGeom prst="line">
            <a:avLst/>
          </a:prstGeom>
          <a:ln w="762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FD6903B3-6F00-A645-9E0B-158E6ED934C6}"/>
              </a:ext>
            </a:extLst>
          </p:cNvPr>
          <p:cNvCxnSpPr>
            <a:cxnSpLocks/>
          </p:cNvCxnSpPr>
          <p:nvPr/>
        </p:nvCxnSpPr>
        <p:spPr>
          <a:xfrm>
            <a:off x="3441787" y="24268123"/>
            <a:ext cx="0" cy="785841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ectangle 107">
            <a:extLst>
              <a:ext uri="{FF2B5EF4-FFF2-40B4-BE49-F238E27FC236}">
                <a16:creationId xmlns:a16="http://schemas.microsoft.com/office/drawing/2014/main" id="{7FFED3CB-0EA6-F24B-AC0C-84FF0CE7B60E}"/>
              </a:ext>
            </a:extLst>
          </p:cNvPr>
          <p:cNvSpPr/>
          <p:nvPr/>
        </p:nvSpPr>
        <p:spPr>
          <a:xfrm>
            <a:off x="8540620" y="26699305"/>
            <a:ext cx="5836033" cy="16309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972004D-B313-B048-A681-F11D68FB3BA6}"/>
              </a:ext>
            </a:extLst>
          </p:cNvPr>
          <p:cNvCxnSpPr>
            <a:cxnSpLocks/>
          </p:cNvCxnSpPr>
          <p:nvPr/>
        </p:nvCxnSpPr>
        <p:spPr>
          <a:xfrm>
            <a:off x="10098153" y="26597973"/>
            <a:ext cx="0" cy="3657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FC1FD61-1FDC-064E-A388-4C76F9F63B02}"/>
              </a:ext>
            </a:extLst>
          </p:cNvPr>
          <p:cNvCxnSpPr>
            <a:cxnSpLocks/>
          </p:cNvCxnSpPr>
          <p:nvPr/>
        </p:nvCxnSpPr>
        <p:spPr>
          <a:xfrm>
            <a:off x="13436403" y="26597973"/>
            <a:ext cx="0" cy="3657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62DAA72-DCD2-4044-88C2-690FFE6C9C9B}"/>
              </a:ext>
            </a:extLst>
          </p:cNvPr>
          <p:cNvCxnSpPr>
            <a:cxnSpLocks/>
          </p:cNvCxnSpPr>
          <p:nvPr/>
        </p:nvCxnSpPr>
        <p:spPr>
          <a:xfrm>
            <a:off x="11159547" y="26597973"/>
            <a:ext cx="0" cy="3657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52ECE8-CA01-6A4A-84BD-C5C0EC286407}"/>
              </a:ext>
            </a:extLst>
          </p:cNvPr>
          <p:cNvCxnSpPr>
            <a:cxnSpLocks/>
          </p:cNvCxnSpPr>
          <p:nvPr/>
        </p:nvCxnSpPr>
        <p:spPr>
          <a:xfrm>
            <a:off x="12333027" y="26597973"/>
            <a:ext cx="0" cy="3657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C7D5FCC-D44D-C34E-82C1-2FA0757F9F8B}"/>
              </a:ext>
            </a:extLst>
          </p:cNvPr>
          <p:cNvCxnSpPr>
            <a:cxnSpLocks/>
          </p:cNvCxnSpPr>
          <p:nvPr/>
        </p:nvCxnSpPr>
        <p:spPr>
          <a:xfrm>
            <a:off x="12747555" y="26597973"/>
            <a:ext cx="0" cy="3657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E7794F2-2A08-A545-BE65-FB996F87519B}"/>
              </a:ext>
            </a:extLst>
          </p:cNvPr>
          <p:cNvCxnSpPr>
            <a:cxnSpLocks/>
          </p:cNvCxnSpPr>
          <p:nvPr/>
        </p:nvCxnSpPr>
        <p:spPr>
          <a:xfrm>
            <a:off x="10507275" y="26597973"/>
            <a:ext cx="0" cy="3657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97220135-AD18-9446-9210-3E5FE2C4E8C7}"/>
              </a:ext>
            </a:extLst>
          </p:cNvPr>
          <p:cNvCxnSpPr>
            <a:cxnSpLocks/>
          </p:cNvCxnSpPr>
          <p:nvPr/>
        </p:nvCxnSpPr>
        <p:spPr>
          <a:xfrm>
            <a:off x="8732265" y="26597973"/>
            <a:ext cx="0" cy="365760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D4A92CB0-3A83-8A43-B580-6DB2A8843B2B}"/>
              </a:ext>
            </a:extLst>
          </p:cNvPr>
          <p:cNvCxnSpPr>
            <a:cxnSpLocks/>
          </p:cNvCxnSpPr>
          <p:nvPr/>
        </p:nvCxnSpPr>
        <p:spPr>
          <a:xfrm>
            <a:off x="952545" y="14152372"/>
            <a:ext cx="13314690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9E1866C5-40D6-6140-9B18-FD47496D17F0}"/>
              </a:ext>
            </a:extLst>
          </p:cNvPr>
          <p:cNvCxnSpPr>
            <a:cxnSpLocks/>
          </p:cNvCxnSpPr>
          <p:nvPr/>
        </p:nvCxnSpPr>
        <p:spPr>
          <a:xfrm>
            <a:off x="952545" y="21375555"/>
            <a:ext cx="13314690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C1A9DFA-9518-2B4E-B97D-5E34D96D7C74}"/>
              </a:ext>
            </a:extLst>
          </p:cNvPr>
          <p:cNvCxnSpPr>
            <a:cxnSpLocks/>
          </p:cNvCxnSpPr>
          <p:nvPr/>
        </p:nvCxnSpPr>
        <p:spPr>
          <a:xfrm>
            <a:off x="952545" y="32399381"/>
            <a:ext cx="13314690" cy="0"/>
          </a:xfrm>
          <a:prstGeom prst="line">
            <a:avLst/>
          </a:prstGeom>
          <a:ln w="6350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Rectangle 117">
            <a:extLst>
              <a:ext uri="{FF2B5EF4-FFF2-40B4-BE49-F238E27FC236}">
                <a16:creationId xmlns:a16="http://schemas.microsoft.com/office/drawing/2014/main" id="{8478B987-94B0-7147-B91B-83A6BBA52E17}"/>
              </a:ext>
            </a:extLst>
          </p:cNvPr>
          <p:cNvSpPr/>
          <p:nvPr/>
        </p:nvSpPr>
        <p:spPr>
          <a:xfrm>
            <a:off x="1356798" y="39254918"/>
            <a:ext cx="12701708" cy="166435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E893BBE5-30CD-1146-9205-3F8D7A335787}"/>
              </a:ext>
            </a:extLst>
          </p:cNvPr>
          <p:cNvSpPr/>
          <p:nvPr/>
        </p:nvSpPr>
        <p:spPr>
          <a:xfrm>
            <a:off x="4367861" y="39048654"/>
            <a:ext cx="2655990" cy="566928"/>
          </a:xfrm>
          <a:prstGeom prst="rect">
            <a:avLst/>
          </a:prstGeom>
          <a:solidFill>
            <a:schemeClr val="accent1">
              <a:alpha val="71000"/>
            </a:schemeClr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5F109E5B-A52A-3447-8EAE-E3555598D4D2}"/>
              </a:ext>
            </a:extLst>
          </p:cNvPr>
          <p:cNvSpPr/>
          <p:nvPr/>
        </p:nvSpPr>
        <p:spPr>
          <a:xfrm>
            <a:off x="7178090" y="39056195"/>
            <a:ext cx="863600" cy="563880"/>
          </a:xfrm>
          <a:prstGeom prst="rect">
            <a:avLst/>
          </a:prstGeom>
          <a:solidFill>
            <a:schemeClr val="accent1">
              <a:alpha val="71000"/>
            </a:schemeClr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4" name="Rectangle 123">
            <a:extLst>
              <a:ext uri="{FF2B5EF4-FFF2-40B4-BE49-F238E27FC236}">
                <a16:creationId xmlns:a16="http://schemas.microsoft.com/office/drawing/2014/main" id="{06258CB3-1ACF-3B41-8D37-36693923D368}"/>
              </a:ext>
            </a:extLst>
          </p:cNvPr>
          <p:cNvSpPr/>
          <p:nvPr/>
        </p:nvSpPr>
        <p:spPr>
          <a:xfrm>
            <a:off x="8189004" y="39048655"/>
            <a:ext cx="2224628" cy="563880"/>
          </a:xfrm>
          <a:prstGeom prst="rect">
            <a:avLst/>
          </a:prstGeom>
          <a:solidFill>
            <a:schemeClr val="accent1">
              <a:alpha val="71000"/>
            </a:schemeClr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2454DA18-8C31-BE43-95F8-6147D5CD2808}"/>
              </a:ext>
            </a:extLst>
          </p:cNvPr>
          <p:cNvSpPr/>
          <p:nvPr/>
        </p:nvSpPr>
        <p:spPr>
          <a:xfrm>
            <a:off x="10523558" y="39048655"/>
            <a:ext cx="3326747" cy="563880"/>
          </a:xfrm>
          <a:prstGeom prst="rect">
            <a:avLst/>
          </a:prstGeom>
          <a:solidFill>
            <a:schemeClr val="accent1">
              <a:alpha val="71000"/>
            </a:schemeClr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6" name="5-Point Star 125">
            <a:extLst>
              <a:ext uri="{FF2B5EF4-FFF2-40B4-BE49-F238E27FC236}">
                <a16:creationId xmlns:a16="http://schemas.microsoft.com/office/drawing/2014/main" id="{0C9B4F1F-5EC2-7F45-9EFF-B07B2A485122}"/>
              </a:ext>
            </a:extLst>
          </p:cNvPr>
          <p:cNvSpPr/>
          <p:nvPr/>
        </p:nvSpPr>
        <p:spPr>
          <a:xfrm>
            <a:off x="6381299" y="37971851"/>
            <a:ext cx="395416" cy="385247"/>
          </a:xfrm>
          <a:prstGeom prst="star5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5-Point Star 126">
            <a:extLst>
              <a:ext uri="{FF2B5EF4-FFF2-40B4-BE49-F238E27FC236}">
                <a16:creationId xmlns:a16="http://schemas.microsoft.com/office/drawing/2014/main" id="{E0B00253-F2C7-E54C-8B7D-B2B6DE80A38E}"/>
              </a:ext>
            </a:extLst>
          </p:cNvPr>
          <p:cNvSpPr/>
          <p:nvPr/>
        </p:nvSpPr>
        <p:spPr>
          <a:xfrm>
            <a:off x="10899754" y="37971851"/>
            <a:ext cx="395416" cy="385247"/>
          </a:xfrm>
          <a:prstGeom prst="star5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5-Point Star 127">
            <a:extLst>
              <a:ext uri="{FF2B5EF4-FFF2-40B4-BE49-F238E27FC236}">
                <a16:creationId xmlns:a16="http://schemas.microsoft.com/office/drawing/2014/main" id="{52C33FA0-246A-6E4E-BDD4-F00DF3743FA1}"/>
              </a:ext>
            </a:extLst>
          </p:cNvPr>
          <p:cNvSpPr/>
          <p:nvPr/>
        </p:nvSpPr>
        <p:spPr>
          <a:xfrm>
            <a:off x="11822872" y="37971851"/>
            <a:ext cx="395416" cy="385247"/>
          </a:xfrm>
          <a:prstGeom prst="star5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5-Point Star 128">
            <a:extLst>
              <a:ext uri="{FF2B5EF4-FFF2-40B4-BE49-F238E27FC236}">
                <a16:creationId xmlns:a16="http://schemas.microsoft.com/office/drawing/2014/main" id="{15182354-AC5B-9846-ABD9-044E5CB46623}"/>
              </a:ext>
            </a:extLst>
          </p:cNvPr>
          <p:cNvSpPr/>
          <p:nvPr/>
        </p:nvSpPr>
        <p:spPr>
          <a:xfrm>
            <a:off x="12629837" y="37971851"/>
            <a:ext cx="395416" cy="385247"/>
          </a:xfrm>
          <a:prstGeom prst="star5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98E3B2C0-1BA4-CB4B-9FB0-88F4E7D69ED1}"/>
              </a:ext>
            </a:extLst>
          </p:cNvPr>
          <p:cNvSpPr/>
          <p:nvPr/>
        </p:nvSpPr>
        <p:spPr>
          <a:xfrm>
            <a:off x="2560281" y="38702187"/>
            <a:ext cx="293748" cy="24647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3D0C630C-F441-3E49-8872-A0D42126CF3F}"/>
              </a:ext>
            </a:extLst>
          </p:cNvPr>
          <p:cNvSpPr/>
          <p:nvPr/>
        </p:nvSpPr>
        <p:spPr>
          <a:xfrm>
            <a:off x="3178085" y="38702187"/>
            <a:ext cx="293748" cy="24647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ectangle 131">
            <a:extLst>
              <a:ext uri="{FF2B5EF4-FFF2-40B4-BE49-F238E27FC236}">
                <a16:creationId xmlns:a16="http://schemas.microsoft.com/office/drawing/2014/main" id="{14173D45-5C9D-4E4E-B219-CCCEC893BB33}"/>
              </a:ext>
            </a:extLst>
          </p:cNvPr>
          <p:cNvSpPr/>
          <p:nvPr/>
        </p:nvSpPr>
        <p:spPr>
          <a:xfrm>
            <a:off x="8479957" y="38702187"/>
            <a:ext cx="293748" cy="24647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271443B3-0CD9-7A4B-9AB3-0015E40CC615}"/>
              </a:ext>
            </a:extLst>
          </p:cNvPr>
          <p:cNvSpPr/>
          <p:nvPr/>
        </p:nvSpPr>
        <p:spPr>
          <a:xfrm>
            <a:off x="10752880" y="38702187"/>
            <a:ext cx="293748" cy="24647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FB1C79AB-1783-044E-B609-B260FF285FEF}"/>
              </a:ext>
            </a:extLst>
          </p:cNvPr>
          <p:cNvSpPr/>
          <p:nvPr/>
        </p:nvSpPr>
        <p:spPr>
          <a:xfrm>
            <a:off x="12336089" y="38702187"/>
            <a:ext cx="293748" cy="24647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>
            <a:extLst>
              <a:ext uri="{FF2B5EF4-FFF2-40B4-BE49-F238E27FC236}">
                <a16:creationId xmlns:a16="http://schemas.microsoft.com/office/drawing/2014/main" id="{C09C0F67-80C6-1041-9AEE-3C5662762C0C}"/>
              </a:ext>
            </a:extLst>
          </p:cNvPr>
          <p:cNvSpPr/>
          <p:nvPr/>
        </p:nvSpPr>
        <p:spPr>
          <a:xfrm>
            <a:off x="12843231" y="38702187"/>
            <a:ext cx="293748" cy="24647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ADEB8DA-EC46-DD41-ADA9-92F1BF9F1517}"/>
              </a:ext>
            </a:extLst>
          </p:cNvPr>
          <p:cNvSpPr txBox="1"/>
          <p:nvPr/>
        </p:nvSpPr>
        <p:spPr>
          <a:xfrm>
            <a:off x="4881961" y="39729341"/>
            <a:ext cx="141083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Interval 2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FB5DC8C3-24C7-7D4B-84E3-B6D6BDF8193A}"/>
              </a:ext>
            </a:extLst>
          </p:cNvPr>
          <p:cNvSpPr txBox="1"/>
          <p:nvPr/>
        </p:nvSpPr>
        <p:spPr>
          <a:xfrm>
            <a:off x="2058264" y="39729341"/>
            <a:ext cx="141083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Interval 1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37EA78C0-1278-424F-AA28-C63A2533202F}"/>
              </a:ext>
            </a:extLst>
          </p:cNvPr>
          <p:cNvSpPr txBox="1"/>
          <p:nvPr/>
        </p:nvSpPr>
        <p:spPr>
          <a:xfrm>
            <a:off x="9261045" y="39729341"/>
            <a:ext cx="142659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Interval 4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C49FA473-23BA-CE4A-A19B-063353308DD2}"/>
              </a:ext>
            </a:extLst>
          </p:cNvPr>
          <p:cNvSpPr txBox="1"/>
          <p:nvPr/>
        </p:nvSpPr>
        <p:spPr>
          <a:xfrm>
            <a:off x="7554501" y="39729341"/>
            <a:ext cx="141083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Interval 3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9D817570-77F2-F24F-B789-67C43988287E}"/>
              </a:ext>
            </a:extLst>
          </p:cNvPr>
          <p:cNvSpPr txBox="1"/>
          <p:nvPr/>
        </p:nvSpPr>
        <p:spPr>
          <a:xfrm>
            <a:off x="11481514" y="39729341"/>
            <a:ext cx="1410835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Interval 5</a:t>
            </a:r>
          </a:p>
        </p:txBody>
      </p:sp>
      <p:sp>
        <p:nvSpPr>
          <p:cNvPr id="141" name="Triangle 140">
            <a:extLst>
              <a:ext uri="{FF2B5EF4-FFF2-40B4-BE49-F238E27FC236}">
                <a16:creationId xmlns:a16="http://schemas.microsoft.com/office/drawing/2014/main" id="{71BA5A95-F5CB-8D4C-857F-A78032603983}"/>
              </a:ext>
            </a:extLst>
          </p:cNvPr>
          <p:cNvSpPr/>
          <p:nvPr/>
        </p:nvSpPr>
        <p:spPr>
          <a:xfrm>
            <a:off x="3314284" y="38332926"/>
            <a:ext cx="315097" cy="29656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Triangle 141">
            <a:extLst>
              <a:ext uri="{FF2B5EF4-FFF2-40B4-BE49-F238E27FC236}">
                <a16:creationId xmlns:a16="http://schemas.microsoft.com/office/drawing/2014/main" id="{AFC682EB-CE9F-0544-92E5-82D06BD74304}"/>
              </a:ext>
            </a:extLst>
          </p:cNvPr>
          <p:cNvSpPr/>
          <p:nvPr/>
        </p:nvSpPr>
        <p:spPr>
          <a:xfrm>
            <a:off x="5802351" y="38333749"/>
            <a:ext cx="315097" cy="29656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riangle 142">
            <a:extLst>
              <a:ext uri="{FF2B5EF4-FFF2-40B4-BE49-F238E27FC236}">
                <a16:creationId xmlns:a16="http://schemas.microsoft.com/office/drawing/2014/main" id="{37C099CA-D018-2241-877C-968FDF4AD2F7}"/>
              </a:ext>
            </a:extLst>
          </p:cNvPr>
          <p:cNvSpPr/>
          <p:nvPr/>
        </p:nvSpPr>
        <p:spPr>
          <a:xfrm>
            <a:off x="5375803" y="38321122"/>
            <a:ext cx="315097" cy="29656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Triangle 143">
            <a:extLst>
              <a:ext uri="{FF2B5EF4-FFF2-40B4-BE49-F238E27FC236}">
                <a16:creationId xmlns:a16="http://schemas.microsoft.com/office/drawing/2014/main" id="{F177451C-384D-4C40-A328-3FDE650633CF}"/>
              </a:ext>
            </a:extLst>
          </p:cNvPr>
          <p:cNvSpPr/>
          <p:nvPr/>
        </p:nvSpPr>
        <p:spPr>
          <a:xfrm>
            <a:off x="9571748" y="38329223"/>
            <a:ext cx="315097" cy="29656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Triangle 144">
            <a:extLst>
              <a:ext uri="{FF2B5EF4-FFF2-40B4-BE49-F238E27FC236}">
                <a16:creationId xmlns:a16="http://schemas.microsoft.com/office/drawing/2014/main" id="{483239DD-D3CB-994B-97D3-83EA087409EB}"/>
              </a:ext>
            </a:extLst>
          </p:cNvPr>
          <p:cNvSpPr/>
          <p:nvPr/>
        </p:nvSpPr>
        <p:spPr>
          <a:xfrm>
            <a:off x="11459549" y="38329223"/>
            <a:ext cx="315097" cy="29656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Triangle 145">
            <a:extLst>
              <a:ext uri="{FF2B5EF4-FFF2-40B4-BE49-F238E27FC236}">
                <a16:creationId xmlns:a16="http://schemas.microsoft.com/office/drawing/2014/main" id="{83BDF93E-7CC3-6D4B-A93D-3D0BA25BA2B6}"/>
              </a:ext>
            </a:extLst>
          </p:cNvPr>
          <p:cNvSpPr/>
          <p:nvPr/>
        </p:nvSpPr>
        <p:spPr>
          <a:xfrm>
            <a:off x="1172065" y="36844209"/>
            <a:ext cx="315097" cy="296562"/>
          </a:xfrm>
          <a:prstGeom prst="triangl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5-Point Star 146">
            <a:extLst>
              <a:ext uri="{FF2B5EF4-FFF2-40B4-BE49-F238E27FC236}">
                <a16:creationId xmlns:a16="http://schemas.microsoft.com/office/drawing/2014/main" id="{DD14BE16-3BC7-4547-8A92-CE594F0132A9}"/>
              </a:ext>
            </a:extLst>
          </p:cNvPr>
          <p:cNvSpPr/>
          <p:nvPr/>
        </p:nvSpPr>
        <p:spPr>
          <a:xfrm>
            <a:off x="3126841" y="36799867"/>
            <a:ext cx="395416" cy="385247"/>
          </a:xfrm>
          <a:prstGeom prst="star5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0F6C42BD-2B06-ED40-87C0-46E6696B9522}"/>
              </a:ext>
            </a:extLst>
          </p:cNvPr>
          <p:cNvSpPr/>
          <p:nvPr/>
        </p:nvSpPr>
        <p:spPr>
          <a:xfrm>
            <a:off x="5161936" y="36869253"/>
            <a:ext cx="293748" cy="246475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665990C5-4F1E-474E-A2E3-6EA5733B7014}"/>
              </a:ext>
            </a:extLst>
          </p:cNvPr>
          <p:cNvSpPr txBox="1"/>
          <p:nvPr/>
        </p:nvSpPr>
        <p:spPr>
          <a:xfrm>
            <a:off x="1727997" y="36715491"/>
            <a:ext cx="11580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Trait 1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C11EC50C-1422-F846-8C02-5872140E97B2}"/>
              </a:ext>
            </a:extLst>
          </p:cNvPr>
          <p:cNvSpPr txBox="1"/>
          <p:nvPr/>
        </p:nvSpPr>
        <p:spPr>
          <a:xfrm>
            <a:off x="3763092" y="36715491"/>
            <a:ext cx="115800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Trait 2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2148A783-FA10-2240-ACAA-97376A184C8A}"/>
              </a:ext>
            </a:extLst>
          </p:cNvPr>
          <p:cNvSpPr txBox="1"/>
          <p:nvPr/>
        </p:nvSpPr>
        <p:spPr>
          <a:xfrm>
            <a:off x="5696521" y="36715491"/>
            <a:ext cx="115800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00" dirty="0"/>
              <a:t>Trait 3</a:t>
            </a:r>
          </a:p>
        </p:txBody>
      </p:sp>
      <p:sp>
        <p:nvSpPr>
          <p:cNvPr id="152" name="Rectangle 151">
            <a:extLst>
              <a:ext uri="{FF2B5EF4-FFF2-40B4-BE49-F238E27FC236}">
                <a16:creationId xmlns:a16="http://schemas.microsoft.com/office/drawing/2014/main" id="{BD83D46C-7734-5943-81BA-EC64A1F03E4B}"/>
              </a:ext>
            </a:extLst>
          </p:cNvPr>
          <p:cNvSpPr/>
          <p:nvPr/>
        </p:nvSpPr>
        <p:spPr>
          <a:xfrm>
            <a:off x="899353" y="36672729"/>
            <a:ext cx="6010926" cy="63952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F77595BF-7ED8-C845-8B32-A26CA9BF438D}"/>
              </a:ext>
            </a:extLst>
          </p:cNvPr>
          <p:cNvSpPr txBox="1"/>
          <p:nvPr/>
        </p:nvSpPr>
        <p:spPr>
          <a:xfrm>
            <a:off x="986634" y="32701146"/>
            <a:ext cx="13472492" cy="23237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dirty="0"/>
              <a:t>Pleiotropy Formula:</a:t>
            </a:r>
          </a:p>
          <a:p>
            <a:pPr algn="ctr"/>
            <a:endParaRPr lang="en-US" sz="1500" dirty="0"/>
          </a:p>
          <a:p>
            <a:pPr algn="ctr"/>
            <a:endParaRPr lang="en-US" sz="1500" dirty="0"/>
          </a:p>
          <a:p>
            <a:pPr algn="ctr"/>
            <a:r>
              <a:rPr lang="en-US" sz="3500" dirty="0"/>
              <a:t>Number of traits within an interval scaled by the number of traits and GWAS hits genome wide.</a:t>
            </a: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FFAF5373-53D1-8946-8997-05A0CE75D782}"/>
              </a:ext>
            </a:extLst>
          </p:cNvPr>
          <p:cNvSpPr txBox="1"/>
          <p:nvPr/>
        </p:nvSpPr>
        <p:spPr>
          <a:xfrm>
            <a:off x="10656035" y="37060931"/>
            <a:ext cx="3076209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00" dirty="0">
                <a:solidFill>
                  <a:srgbClr val="0070C0"/>
                </a:solidFill>
              </a:rPr>
              <a:t>Most pleiotropic interval</a:t>
            </a: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34385AEA-6F16-E54A-9CF0-65C56CC79D9B}"/>
              </a:ext>
            </a:extLst>
          </p:cNvPr>
          <p:cNvSpPr txBox="1"/>
          <p:nvPr/>
        </p:nvSpPr>
        <p:spPr>
          <a:xfrm>
            <a:off x="6662544" y="37101804"/>
            <a:ext cx="2049148" cy="152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100" dirty="0">
                <a:solidFill>
                  <a:srgbClr val="0070C0"/>
                </a:solidFill>
              </a:rPr>
              <a:t>Least pleiotropic</a:t>
            </a:r>
          </a:p>
          <a:p>
            <a:pPr algn="ctr"/>
            <a:r>
              <a:rPr lang="en-US" sz="3100" dirty="0">
                <a:solidFill>
                  <a:srgbClr val="0070C0"/>
                </a:solidFill>
              </a:rPr>
              <a:t>interval</a:t>
            </a: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E09D1C17-835C-1141-BD2E-CB9F3C80BF29}"/>
              </a:ext>
            </a:extLst>
          </p:cNvPr>
          <p:cNvSpPr txBox="1"/>
          <p:nvPr/>
        </p:nvSpPr>
        <p:spPr>
          <a:xfrm>
            <a:off x="708192" y="39749331"/>
            <a:ext cx="10717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err="1"/>
              <a:t>Chrom</a:t>
            </a:r>
            <a:r>
              <a:rPr lang="en-US" sz="2500" dirty="0"/>
              <a:t> start</a:t>
            </a: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B04A1E0-568C-164C-B32C-F24754130832}"/>
              </a:ext>
            </a:extLst>
          </p:cNvPr>
          <p:cNvSpPr txBox="1"/>
          <p:nvPr/>
        </p:nvSpPr>
        <p:spPr>
          <a:xfrm>
            <a:off x="13458526" y="39775508"/>
            <a:ext cx="117122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 err="1"/>
              <a:t>Chrom</a:t>
            </a:r>
            <a:r>
              <a:rPr lang="en-US" sz="2500" dirty="0"/>
              <a:t> end</a:t>
            </a:r>
          </a:p>
        </p:txBody>
      </p: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B0C8BA5F-2E46-C04A-A6A5-28FBBE3CA8CB}"/>
              </a:ext>
            </a:extLst>
          </p:cNvPr>
          <p:cNvCxnSpPr>
            <a:cxnSpLocks/>
          </p:cNvCxnSpPr>
          <p:nvPr/>
        </p:nvCxnSpPr>
        <p:spPr>
          <a:xfrm>
            <a:off x="15705699" y="32745637"/>
            <a:ext cx="2038611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53BADF91-3DE4-A74B-A99A-D4DD893C77DF}"/>
              </a:ext>
            </a:extLst>
          </p:cNvPr>
          <p:cNvCxnSpPr>
            <a:cxnSpLocks/>
          </p:cNvCxnSpPr>
          <p:nvPr/>
        </p:nvCxnSpPr>
        <p:spPr>
          <a:xfrm>
            <a:off x="15673042" y="33082147"/>
            <a:ext cx="20386117" cy="0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D6B94CCE-5517-944B-AC82-BB689CB8E880}"/>
              </a:ext>
            </a:extLst>
          </p:cNvPr>
          <p:cNvCxnSpPr>
            <a:cxnSpLocks/>
          </p:cNvCxnSpPr>
          <p:nvPr/>
        </p:nvCxnSpPr>
        <p:spPr>
          <a:xfrm>
            <a:off x="15705699" y="33082147"/>
            <a:ext cx="9772" cy="749932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72251BBE-11BE-5D45-A0B9-6258F9E96C17}"/>
              </a:ext>
            </a:extLst>
          </p:cNvPr>
          <p:cNvCxnSpPr>
            <a:cxnSpLocks/>
          </p:cNvCxnSpPr>
          <p:nvPr/>
        </p:nvCxnSpPr>
        <p:spPr>
          <a:xfrm>
            <a:off x="36037944" y="33098710"/>
            <a:ext cx="9772" cy="749932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>
            <a:extLst>
              <a:ext uri="{FF2B5EF4-FFF2-40B4-BE49-F238E27FC236}">
                <a16:creationId xmlns:a16="http://schemas.microsoft.com/office/drawing/2014/main" id="{5C11AAAD-840B-CD41-B5B8-6B6042D0D6C2}"/>
              </a:ext>
            </a:extLst>
          </p:cNvPr>
          <p:cNvSpPr txBox="1"/>
          <p:nvPr/>
        </p:nvSpPr>
        <p:spPr>
          <a:xfrm>
            <a:off x="19175210" y="33450104"/>
            <a:ext cx="133817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/>
              <a:t>Discussion &amp; Future Directions</a:t>
            </a:r>
          </a:p>
        </p:txBody>
      </p:sp>
      <p:pic>
        <p:nvPicPr>
          <p:cNvPr id="172" name="Picture 171">
            <a:extLst>
              <a:ext uri="{FF2B5EF4-FFF2-40B4-BE49-F238E27FC236}">
                <a16:creationId xmlns:a16="http://schemas.microsoft.com/office/drawing/2014/main" id="{26EA5C3D-BD6C-A445-B2C4-B66FE17DCCB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879054" y="14419479"/>
            <a:ext cx="19974104" cy="8738671"/>
          </a:xfrm>
          <a:prstGeom prst="rect">
            <a:avLst/>
          </a:prstGeom>
        </p:spPr>
      </p:pic>
      <p:sp>
        <p:nvSpPr>
          <p:cNvPr id="173" name="Title 1">
            <a:extLst>
              <a:ext uri="{FF2B5EF4-FFF2-40B4-BE49-F238E27FC236}">
                <a16:creationId xmlns:a16="http://schemas.microsoft.com/office/drawing/2014/main" id="{4CC226E2-D68B-5B42-AAF0-A8C196F38796}"/>
              </a:ext>
            </a:extLst>
          </p:cNvPr>
          <p:cNvSpPr txBox="1">
            <a:spLocks/>
          </p:cNvSpPr>
          <p:nvPr/>
        </p:nvSpPr>
        <p:spPr>
          <a:xfrm>
            <a:off x="16589716" y="13771182"/>
            <a:ext cx="9442551" cy="7037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dirty="0">
                <a:latin typeface="+mn-lt"/>
              </a:rPr>
              <a:t>30-40% SNPs have no trait associations</a:t>
            </a:r>
          </a:p>
        </p:txBody>
      </p:sp>
      <p:sp>
        <p:nvSpPr>
          <p:cNvPr id="174" name="Title 1">
            <a:extLst>
              <a:ext uri="{FF2B5EF4-FFF2-40B4-BE49-F238E27FC236}">
                <a16:creationId xmlns:a16="http://schemas.microsoft.com/office/drawing/2014/main" id="{9B3286C4-2BDD-6C43-A68A-BD90742C5963}"/>
              </a:ext>
            </a:extLst>
          </p:cNvPr>
          <p:cNvSpPr txBox="1">
            <a:spLocks/>
          </p:cNvSpPr>
          <p:nvPr/>
        </p:nvSpPr>
        <p:spPr>
          <a:xfrm>
            <a:off x="26921703" y="13299157"/>
            <a:ext cx="8889147" cy="1260964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36576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500" dirty="0">
                <a:latin typeface="+mn-lt"/>
              </a:rPr>
              <a:t>~19 traits associate with a single SNP</a:t>
            </a: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256F5E9F-74D4-2E47-85C2-AC460A06D0A7}"/>
              </a:ext>
            </a:extLst>
          </p:cNvPr>
          <p:cNvSpPr txBox="1"/>
          <p:nvPr/>
        </p:nvSpPr>
        <p:spPr>
          <a:xfrm>
            <a:off x="21872187" y="1297130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78" name="Rectangle 177">
            <a:extLst>
              <a:ext uri="{FF2B5EF4-FFF2-40B4-BE49-F238E27FC236}">
                <a16:creationId xmlns:a16="http://schemas.microsoft.com/office/drawing/2014/main" id="{CFC53D6E-4F7D-7C4D-AB7A-851CACC4C1A0}"/>
              </a:ext>
            </a:extLst>
          </p:cNvPr>
          <p:cNvSpPr/>
          <p:nvPr/>
        </p:nvSpPr>
        <p:spPr>
          <a:xfrm>
            <a:off x="31679044" y="6282019"/>
            <a:ext cx="4149982" cy="63094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500" dirty="0"/>
              <a:t>mbb262@cornell.edu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7C652C6E-EC75-5C44-99E9-9B76246AD4AD}"/>
                  </a:ext>
                </a:extLst>
              </p:cNvPr>
              <p:cNvSpPr/>
              <p:nvPr/>
            </p:nvSpPr>
            <p:spPr>
              <a:xfrm>
                <a:off x="1089735" y="35093505"/>
                <a:ext cx="13249589" cy="1058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40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𝑢𝑛𝑖𝑞𝑢𝑒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𝑡𝑟𝑎𝑖𝑡𝑠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𝑤𝑖𝑡h𝑖𝑛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𝑖𝑛𝑡𝑒𝑟𝑣𝑎𝑙</m:t>
                        </m:r>
                      </m:num>
                      <m:den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𝑡𝑜𝑡𝑎𝑙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𝑛𝑢𝑚𝑏𝑒𝑟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𝑚𝑎𝑝𝑝𝑒𝑑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𝑡𝑟𝑎𝑖𝑡𝑠</m:t>
                        </m:r>
                      </m:den>
                    </m:f>
                    <m:r>
                      <a:rPr lang="en-US" sz="40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4000" b="0" i="0" smtClean="0">
                        <a:latin typeface="Cambria Math" panose="02040503050406030204" pitchFamily="18" charset="0"/>
                      </a:rPr>
                      <m:t>x</m:t>
                    </m:r>
                  </m:oMath>
                </a14:m>
                <a:r>
                  <a:rPr lang="en-US" sz="4000" dirty="0"/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40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#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𝐺𝑊𝐴𝑆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h𝑖𝑡𝑠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𝑤𝑖𝑡h𝑖𝑛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𝑖𝑛𝑡𝑒𝑟𝑣𝑎𝑙</m:t>
                        </m:r>
                      </m:num>
                      <m:den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𝑡𝑜𝑡𝑎𝑙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#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𝑜𝑓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𝐺𝑊𝐴𝑆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h𝑖𝑡𝑠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𝑔𝑒𝑛𝑜𝑚𝑒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4000" i="1">
                            <a:latin typeface="Cambria Math" panose="02040503050406030204" pitchFamily="18" charset="0"/>
                          </a:rPr>
                          <m:t>𝑤𝑖𝑑𝑒</m:t>
                        </m:r>
                      </m:den>
                    </m:f>
                  </m:oMath>
                </a14:m>
                <a:endParaRPr lang="en-US" sz="4000" dirty="0"/>
              </a:p>
            </p:txBody>
          </p:sp>
        </mc:Choice>
        <mc:Fallback xmlns=""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7C652C6E-EC75-5C44-99E9-9B76246AD4A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89735" y="35093505"/>
                <a:ext cx="13249589" cy="1058110"/>
              </a:xfrm>
              <a:prstGeom prst="rect">
                <a:avLst/>
              </a:prstGeom>
              <a:blipFill>
                <a:blip r:embed="rId14"/>
                <a:stretch>
                  <a:fillRect l="-192" t="-1190" b="-1190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4" name="Rectangle 183">
            <a:extLst>
              <a:ext uri="{FF2B5EF4-FFF2-40B4-BE49-F238E27FC236}">
                <a16:creationId xmlns:a16="http://schemas.microsoft.com/office/drawing/2014/main" id="{881419C8-9B41-DF4B-B1BB-EA13C0A8D5EF}"/>
              </a:ext>
            </a:extLst>
          </p:cNvPr>
          <p:cNvSpPr/>
          <p:nvPr/>
        </p:nvSpPr>
        <p:spPr>
          <a:xfrm>
            <a:off x="1616689" y="39032728"/>
            <a:ext cx="2655990" cy="566928"/>
          </a:xfrm>
          <a:prstGeom prst="rect">
            <a:avLst/>
          </a:prstGeom>
          <a:solidFill>
            <a:schemeClr val="accent1">
              <a:alpha val="71000"/>
            </a:schemeClr>
          </a:solidFill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1E7F1CD-E4FC-6040-A986-E687717736AB}"/>
              </a:ext>
            </a:extLst>
          </p:cNvPr>
          <p:cNvSpPr txBox="1"/>
          <p:nvPr/>
        </p:nvSpPr>
        <p:spPr>
          <a:xfrm>
            <a:off x="28068111" y="23287760"/>
            <a:ext cx="659633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b="1" dirty="0"/>
              <a:t>Watch the video &amp; learn more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CC4A13A4-BFEA-E549-A370-AD098135057C}"/>
              </a:ext>
            </a:extLst>
          </p:cNvPr>
          <p:cNvSpPr txBox="1"/>
          <p:nvPr/>
        </p:nvSpPr>
        <p:spPr>
          <a:xfrm>
            <a:off x="2789695" y="40712751"/>
            <a:ext cx="30996611" cy="4930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604" dirty="0"/>
              <a:t>Funding Acknowledgements: National Science Foundation, Plant Genome Research Project IOS#1822330; United States Department of Agriculture – Agricultural Research Service; Cornell University, Cornell Recruitment Fellowship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4E2EC9C-0925-0D4E-B296-339CAAF35398}"/>
              </a:ext>
            </a:extLst>
          </p:cNvPr>
          <p:cNvSpPr/>
          <p:nvPr/>
        </p:nvSpPr>
        <p:spPr>
          <a:xfrm>
            <a:off x="10443235" y="7109767"/>
            <a:ext cx="156895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/>
              <a:t>Watch the video: https://</a:t>
            </a:r>
            <a:r>
              <a:rPr lang="en-US" sz="4000" dirty="0" err="1"/>
              <a:t>www.maizegenetics.net</a:t>
            </a:r>
            <a:r>
              <a:rPr lang="en-US" sz="4000" dirty="0"/>
              <a:t>/</a:t>
            </a:r>
            <a:r>
              <a:rPr lang="en-US" sz="4000" dirty="0" err="1"/>
              <a:t>merrittkhaipho-burch</a:t>
            </a:r>
            <a:endParaRPr lang="en-US" sz="40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7BDFBC82-54CE-EB45-8EF3-738CD6008ED8}"/>
              </a:ext>
            </a:extLst>
          </p:cNvPr>
          <p:cNvSpPr txBox="1"/>
          <p:nvPr/>
        </p:nvSpPr>
        <p:spPr>
          <a:xfrm>
            <a:off x="16465635" y="35101357"/>
            <a:ext cx="18486586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Wingdings" pitchFamily="2" charset="2"/>
              <a:buChar char="§"/>
            </a:pPr>
            <a:r>
              <a:rPr lang="en-US" sz="6500" dirty="0"/>
              <a:t>Inferring pleiotropy &amp; causal relationships at the SNP level is confounded by linkage disequilibrium</a:t>
            </a:r>
          </a:p>
          <a:p>
            <a:pPr marL="857250" indent="-857250">
              <a:buFont typeface="Wingdings" pitchFamily="2" charset="2"/>
              <a:buChar char="§"/>
            </a:pPr>
            <a:r>
              <a:rPr lang="en-US" sz="6500" dirty="0"/>
              <a:t>Pleiotropy resolution at the haplotype level may be more plausible</a:t>
            </a:r>
          </a:p>
        </p:txBody>
      </p:sp>
      <p:pic>
        <p:nvPicPr>
          <p:cNvPr id="157" name="Content Placeholder 5">
            <a:extLst>
              <a:ext uri="{FF2B5EF4-FFF2-40B4-BE49-F238E27FC236}">
                <a16:creationId xmlns:a16="http://schemas.microsoft.com/office/drawing/2014/main" id="{5C6A7629-E568-4844-8131-EBB444F30E43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6651341" y="24679763"/>
            <a:ext cx="9615107" cy="6656614"/>
          </a:xfrm>
          <a:prstGeom prst="rect">
            <a:avLst/>
          </a:prstGeom>
        </p:spPr>
      </p:pic>
      <p:sp>
        <p:nvSpPr>
          <p:cNvPr id="158" name="TextBox 157">
            <a:extLst>
              <a:ext uri="{FF2B5EF4-FFF2-40B4-BE49-F238E27FC236}">
                <a16:creationId xmlns:a16="http://schemas.microsoft.com/office/drawing/2014/main" id="{A09E8384-0B3B-3749-B679-57BB4C509CB0}"/>
              </a:ext>
            </a:extLst>
          </p:cNvPr>
          <p:cNvSpPr txBox="1"/>
          <p:nvPr/>
        </p:nvSpPr>
        <p:spPr>
          <a:xfrm>
            <a:off x="21542015" y="24841798"/>
            <a:ext cx="321923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R</a:t>
            </a:r>
            <a:r>
              <a:rPr lang="en-US" sz="2500" baseline="30000" dirty="0"/>
              <a:t>2</a:t>
            </a:r>
            <a:r>
              <a:rPr lang="en-US" sz="2500" dirty="0"/>
              <a:t>=0.0078, p = 2.2e-16</a:t>
            </a:r>
          </a:p>
          <a:p>
            <a:r>
              <a:rPr lang="en-US" sz="2500" dirty="0"/>
              <a:t>Spearman R = -0.094</a:t>
            </a:r>
          </a:p>
        </p:txBody>
      </p:sp>
      <p:sp>
        <p:nvSpPr>
          <p:cNvPr id="159" name="Title 1">
            <a:extLst>
              <a:ext uri="{FF2B5EF4-FFF2-40B4-BE49-F238E27FC236}">
                <a16:creationId xmlns:a16="http://schemas.microsoft.com/office/drawing/2014/main" id="{803358B9-E202-CF4D-86A7-2D9DD4770F7D}"/>
              </a:ext>
            </a:extLst>
          </p:cNvPr>
          <p:cNvSpPr txBox="1">
            <a:spLocks/>
          </p:cNvSpPr>
          <p:nvPr/>
        </p:nvSpPr>
        <p:spPr>
          <a:xfrm>
            <a:off x="16504131" y="23142731"/>
            <a:ext cx="9442551" cy="142495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500" dirty="0">
                <a:latin typeface="+mn-lt"/>
              </a:rPr>
              <a:t>No correlation between NAM and Goodman Panel trait-SNP associations</a:t>
            </a:r>
          </a:p>
        </p:txBody>
      </p:sp>
    </p:spTree>
    <p:extLst>
      <p:ext uri="{BB962C8B-B14F-4D97-AF65-F5344CB8AC3E}">
        <p14:creationId xmlns:p14="http://schemas.microsoft.com/office/powerpoint/2010/main" val="810350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7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2557</TotalTime>
  <Words>379</Words>
  <Application>Microsoft Macintosh PowerPoint</Application>
  <PresentationFormat>Custom</PresentationFormat>
  <Paragraphs>67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Wingdings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Merritt Bryer Burch</dc:creator>
  <cp:lastModifiedBy>Merritt Bryer Burch</cp:lastModifiedBy>
  <cp:revision>36</cp:revision>
  <dcterms:created xsi:type="dcterms:W3CDTF">2021-02-17T14:29:14Z</dcterms:created>
  <dcterms:modified xsi:type="dcterms:W3CDTF">2021-02-24T20:01:44Z</dcterms:modified>
</cp:coreProperties>
</file>

<file path=docProps/thumbnail.jpeg>
</file>